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roene_hartslag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0"/>
            <a:ext cx="56967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92240" y="0"/>
            <a:ext cx="5696712" cy="6858000"/>
          </a:xfrm>
          <a:prstGeom prst="rect">
            <a:avLst/>
          </a:prstGeom>
          <a:solidFill>
            <a:srgbClr val="0F3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77240"/>
            <a:ext cx="53035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1">
                <a:solidFill>
                  <a:srgbClr val="BEDCCF"/>
                </a:solidFill>
                <a:latin typeface="Arial"/>
              </a:defRPr>
            </a:pPr>
            <a:r>
              <a:t>POLAR BEARS EDE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5394960" cy="1143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ial"/>
              </a:defRPr>
            </a:pPr>
            <a:r>
              <a:t>SAMEN HET</a:t>
            </a:r>
            <a:br/>
            <a:r>
              <a:t>SEIZOEN 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4251960"/>
            <a:ext cx="493776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rial"/>
              </a:defRPr>
            </a:pPr>
            <a:r>
              <a:t>Informatieavond voor ouders en spelers</a:t>
            </a:r>
            <a:br/>
            <a:r>
              <a:t>Seizoensstart waterpolo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5897880"/>
            <a:ext cx="53035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000" b="0">
                <a:solidFill>
                  <a:srgbClr val="BEDCCF"/>
                </a:solidFill>
                <a:latin typeface="Arial"/>
              </a:defRPr>
            </a:pPr>
            <a:r>
              <a:t>Vrijheid om te spelen • Vriendschap om te groeien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roene_hartslag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0"/>
            <a:ext cx="514807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40880" y="0"/>
            <a:ext cx="5148072" cy="6858000"/>
          </a:xfrm>
          <a:prstGeom prst="rect">
            <a:avLst/>
          </a:prstGeom>
          <a:solidFill>
            <a:srgbClr val="0F3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5852160" cy="2286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rial"/>
              </a:defRPr>
            </a:pPr>
            <a:r>
              <a:t>Een club is meer dan wedstrijden winnen.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977639"/>
            <a:ext cx="530352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CDE2D9"/>
                </a:solidFill>
                <a:latin typeface="Arial"/>
              </a:defRPr>
            </a:pPr>
            <a:r>
              <a:t>Hans Nieuwenburg • Het Polar Bears-gevoel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4800600"/>
            <a:ext cx="5303520" cy="594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Arial"/>
              </a:defRPr>
            </a:pPr>
            <a:r>
              <a:t>START HIER: kort filmfragment</a:t>
            </a:r>
            <a:br/>
            <a:r>
              <a:t>De Magie van Polar Bears • ± 45–60 sec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Dit is Polar Bears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Eén club. Meerdere disciplines. Eén groen hart.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166360" cy="150876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64008" cy="150876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901952"/>
            <a:ext cx="48006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WATERPOLO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304288"/>
            <a:ext cx="4800600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Jeugd, breedtesport en competitie — samen leren, spelen en presteren.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737360"/>
            <a:ext cx="5166360" cy="150876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72200" y="1737360"/>
            <a:ext cx="64008" cy="150876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3368" y="1901952"/>
            <a:ext cx="48006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TOPSPORT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3368" y="2304288"/>
            <a:ext cx="4800600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Onze Dames 1 en Heren 1, talentontwikkeling en ambitie op nationaal en internationaal niveau.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611879"/>
            <a:ext cx="5166360" cy="150876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3611879"/>
            <a:ext cx="64008" cy="150876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3776472"/>
            <a:ext cx="48006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SYNCHROON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4178807"/>
            <a:ext cx="4800600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Samen trainen, techniek ontwikkelen en als team groeien.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611879"/>
            <a:ext cx="5166360" cy="150876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72200" y="3611879"/>
            <a:ext cx="64008" cy="150876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73368" y="3776472"/>
            <a:ext cx="48006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FIT &amp; FUN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3368" y="4178807"/>
            <a:ext cx="4800600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Sporten, bewegen en verbonden blijven met de club.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806440"/>
            <a:ext cx="10881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056C43"/>
                </a:solidFill>
                <a:latin typeface="Arial"/>
              </a:defRPr>
            </a:pPr>
            <a:r>
              <a:t>Je komt misschien voor waterpolo binnen. Je wordt lid van Polar Bears.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rial"/>
              </a:defRPr>
            </a:pPr>
            <a:r>
              <a:t>ONZE GROENE HARTSLAG</a:t>
            </a:r>
          </a:p>
        </p:txBody>
      </p:sp>
      <p:sp>
        <p:nvSpPr>
          <p:cNvPr id="3" name="Oval 2"/>
          <p:cNvSpPr/>
          <p:nvPr/>
        </p:nvSpPr>
        <p:spPr>
          <a:xfrm>
            <a:off x="731520" y="1417320"/>
            <a:ext cx="475488" cy="475488"/>
          </a:xfrm>
          <a:prstGeom prst="ellipse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472184"/>
            <a:ext cx="475488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399032"/>
            <a:ext cx="41148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Vrijheid om te spelen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399032"/>
            <a:ext cx="57607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200" b="0">
                <a:solidFill>
                  <a:srgbClr val="CDE2D9"/>
                </a:solidFill>
                <a:latin typeface="Arial"/>
              </a:defRPr>
            </a:pPr>
            <a:r>
              <a:t>Ruimte om jezelf te ontwikkelen.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2350008"/>
            <a:ext cx="475488" cy="475488"/>
          </a:xfrm>
          <a:prstGeom prst="ellipse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404872"/>
            <a:ext cx="475488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331720"/>
            <a:ext cx="41148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Vriendschap om te groeien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2331720"/>
            <a:ext cx="57607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200" b="0">
                <a:solidFill>
                  <a:srgbClr val="CDE2D9"/>
                </a:solidFill>
                <a:latin typeface="Arial"/>
              </a:defRPr>
            </a:pPr>
            <a:r>
              <a:t>Verbinding tussen leden, vrijwilligers, supporters en sponsoren.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282696"/>
            <a:ext cx="475488" cy="475488"/>
          </a:xfrm>
          <a:prstGeom prst="ellipse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337560"/>
            <a:ext cx="475488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264408"/>
            <a:ext cx="41148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Plezier en prestaties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3264408"/>
            <a:ext cx="57607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200" b="0">
                <a:solidFill>
                  <a:srgbClr val="CDE2D9"/>
                </a:solidFill>
                <a:latin typeface="Arial"/>
              </a:defRPr>
            </a:pPr>
            <a:r>
              <a:t>Sportplezier en ambitie gaan hand in hand.</a:t>
            </a:r>
          </a:p>
        </p:txBody>
      </p:sp>
      <p:sp>
        <p:nvSpPr>
          <p:cNvPr id="15" name="Oval 14"/>
          <p:cNvSpPr/>
          <p:nvPr/>
        </p:nvSpPr>
        <p:spPr>
          <a:xfrm>
            <a:off x="731520" y="4215384"/>
            <a:ext cx="475488" cy="475488"/>
          </a:xfrm>
          <a:prstGeom prst="ellipse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270248"/>
            <a:ext cx="475488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4197096"/>
            <a:ext cx="41148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Opleiden en verbinden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0" y="4197096"/>
            <a:ext cx="57607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200" b="0">
                <a:solidFill>
                  <a:srgbClr val="CDE2D9"/>
                </a:solidFill>
                <a:latin typeface="Arial"/>
              </a:defRPr>
            </a:pPr>
            <a:r>
              <a:t>Samen trainen schept een band; samen groeien versterkt de club.</a:t>
            </a:r>
          </a:p>
        </p:txBody>
      </p:sp>
      <p:sp>
        <p:nvSpPr>
          <p:cNvPr id="19" name="Oval 18"/>
          <p:cNvSpPr/>
          <p:nvPr/>
        </p:nvSpPr>
        <p:spPr>
          <a:xfrm>
            <a:off x="731520" y="5148072"/>
            <a:ext cx="475488" cy="475488"/>
          </a:xfrm>
          <a:prstGeom prst="ellipse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202936"/>
            <a:ext cx="475488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129784"/>
            <a:ext cx="41148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Een groen Polar Bears-hart, voor altijd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5129784"/>
            <a:ext cx="57607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200" b="0">
                <a:solidFill>
                  <a:srgbClr val="CDE2D9"/>
                </a:solidFill>
                <a:latin typeface="Arial"/>
              </a:defRPr>
            </a:pPr>
            <a:r>
              <a:t>Loyaliteit, duurzaamheid en kracht.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Zo zit Polar Bears in elkaar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Duidelijke lijnen, gedeeld eigenaarschap — en vanavond zoomen we in op waterpolo.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60520" y="1508760"/>
            <a:ext cx="3886200" cy="8686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60520" y="1508760"/>
            <a:ext cx="64008" cy="8686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61688" y="1673351"/>
            <a:ext cx="3520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BESTUUR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1688" y="2075688"/>
            <a:ext cx="3520440" cy="1554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Beleid • strategie • financiën • samenhang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788920"/>
            <a:ext cx="3063240" cy="8686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788920"/>
            <a:ext cx="64008" cy="8686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953512"/>
            <a:ext cx="269748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WATERPOLO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355848"/>
            <a:ext cx="2697480" cy="1554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Eigen structuur en verantwoordelijken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2788920"/>
            <a:ext cx="3063240" cy="8686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60520" y="2788920"/>
            <a:ext cx="64008" cy="8686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61688" y="2953512"/>
            <a:ext cx="269748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SYNCHROON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1688" y="3355848"/>
            <a:ext cx="2697480" cy="1554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Eigen structuur en verantwoordelijken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0" y="2788920"/>
            <a:ext cx="3063240" cy="8686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0" y="2788920"/>
            <a:ext cx="64008" cy="8686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73568" y="2953512"/>
            <a:ext cx="269748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FIT &amp; FUN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73568" y="3355848"/>
            <a:ext cx="2697480" cy="1554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Eigen structuur en verantwoordelijken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4251960"/>
            <a:ext cx="960120" cy="91440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2920" y="4251960"/>
            <a:ext cx="64008" cy="91440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4088" y="4416552"/>
            <a:ext cx="59436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WPC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4088" y="4818888"/>
            <a:ext cx="594360" cy="20116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</a:p>
        </p:txBody>
      </p:sp>
      <p:sp>
        <p:nvSpPr>
          <p:cNvPr id="25" name="Rounded Rectangle 24"/>
          <p:cNvSpPr/>
          <p:nvPr/>
        </p:nvSpPr>
        <p:spPr>
          <a:xfrm>
            <a:off x="1600200" y="4251960"/>
            <a:ext cx="960120" cy="91440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600200" y="4251960"/>
            <a:ext cx="64008" cy="91440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801368" y="4416552"/>
            <a:ext cx="59436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01368" y="4818888"/>
            <a:ext cx="594360" cy="20116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</a:p>
        </p:txBody>
      </p:sp>
      <p:sp>
        <p:nvSpPr>
          <p:cNvPr id="29" name="Rounded Rectangle 28"/>
          <p:cNvSpPr/>
          <p:nvPr/>
        </p:nvSpPr>
        <p:spPr>
          <a:xfrm>
            <a:off x="2697480" y="4251960"/>
            <a:ext cx="960120" cy="91440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97480" y="4251960"/>
            <a:ext cx="64008" cy="91440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898648" y="4416552"/>
            <a:ext cx="59436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TOPSPORT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98648" y="4818888"/>
            <a:ext cx="594360" cy="20116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594360" y="5413248"/>
            <a:ext cx="297180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100" b="1">
                <a:solidFill>
                  <a:srgbClr val="056C43"/>
                </a:solidFill>
                <a:latin typeface="Arial"/>
              </a:defRPr>
            </a:pPr>
            <a:r>
              <a:t>Vanavond: WPC, teams, staf en praktische afspraken.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60520" y="4251960"/>
            <a:ext cx="6583680" cy="1143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200" b="0">
                <a:solidFill>
                  <a:srgbClr val="5C6965"/>
                </a:solidFill>
                <a:latin typeface="Arial"/>
              </a:defRPr>
            </a:pPr>
            <a:r>
              <a:t>Ondersteunend voor de hele club:</a:t>
            </a:r>
            <a:br/>
            <a:r>
              <a:t>ledenadministratie • communicatie • vrijwilligers • veiligheid • sponsoring • kleding • activiteiten • automatisering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Achter ieder team staat een team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De Waterpolocommissie organiseert en verbindt.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Wie zijn wij?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Vrijwilligers: ouders, (oud-)spelers en trainers.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1908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Wat doen we?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Teamindeling, inschrijvingen, wedstrijdplanning, badhuur, trainingstijden en contact met de bond.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Waar zijn we van?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Staf, competitie, toernooien, materiaal en kledinglijn.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Hoe bereik je ons?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Via je teammanager, per e-mail of langs de badrand.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rial"/>
              </a:defRPr>
            </a:pPr>
            <a:r>
              <a:t>MEER DAN WATERPOLO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234440"/>
            <a:ext cx="1078992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000" b="1">
                <a:solidFill>
                  <a:srgbClr val="CDE2D9"/>
                </a:solidFill>
                <a:latin typeface="Arial"/>
              </a:defRPr>
            </a:pPr>
            <a:r>
              <a:t>We leiden spelers op. En we helpen kinderen groeien.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148840"/>
            <a:ext cx="5029200" cy="123444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2148840"/>
            <a:ext cx="64008" cy="1234440"/>
          </a:xfrm>
          <a:prstGeom prst="rect">
            <a:avLst/>
          </a:prstGeom>
          <a:solidFill>
            <a:srgbClr val="2D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2313432"/>
            <a:ext cx="4663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Techniek &amp; tactiek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715768"/>
            <a:ext cx="4663440" cy="5212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Leren zwemmen, passen, schieten, kijken en samenspelen.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148840"/>
            <a:ext cx="5029200" cy="123444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2148840"/>
            <a:ext cx="64008" cy="1234440"/>
          </a:xfrm>
          <a:prstGeom prst="rect">
            <a:avLst/>
          </a:prstGeom>
          <a:solidFill>
            <a:srgbClr val="2D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73368" y="2313432"/>
            <a:ext cx="4663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Zelfvertrouwen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715768"/>
            <a:ext cx="4663440" cy="5212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Durven proberen, fouten mogen maken en opnieuw beginnen.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749039"/>
            <a:ext cx="5029200" cy="123444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749039"/>
            <a:ext cx="64008" cy="1234440"/>
          </a:xfrm>
          <a:prstGeom prst="rect">
            <a:avLst/>
          </a:prstGeom>
          <a:solidFill>
            <a:srgbClr val="2D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3913631"/>
            <a:ext cx="4663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Teamgevoel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4315968"/>
            <a:ext cx="4663440" cy="5212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Samen winnen, samen verliezen en verantwoordelijkheid nemen.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749039"/>
            <a:ext cx="5029200" cy="123444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749039"/>
            <a:ext cx="64008" cy="1234440"/>
          </a:xfrm>
          <a:prstGeom prst="rect">
            <a:avLst/>
          </a:prstGeom>
          <a:solidFill>
            <a:srgbClr val="2D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913631"/>
            <a:ext cx="4663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Plezier &amp; ambitie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315968"/>
            <a:ext cx="4663440" cy="5212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Iedereen op eigen niveau — met ruimte om verder te groeien.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715000"/>
            <a:ext cx="1060704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Van eerste balcontact tot misschien ooit onze Dames 1 of Heren 1.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Wij zijn er voor jouw kind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Een veilige plek om te spelen, leren en groeien.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Vertrouwenspersonen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Voor grensoverschrijdend gedrag, pesten of een onveilig gevoel. Vertrouwelijk en onafhankelijk.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1908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Veiligheidscoördinator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Bewaakt het veilige sportklimaat: VOG’s, gedragsregels en meldingen.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Jeugdcoördinatoren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Volgen de ontwikkeling, ondersteunen coaches en denken mee over teamindeling.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WPC &amp; bestuur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WPC: waterpolo. Bestuur: lidmaatschap, contributie, accommodatie en clubbeleid.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Samen maken we waterpolo mogelijk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Je hoeft geen waterpolo-expert te zijn om belangrijk te zijn voor het team.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Positief supporten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Op tijd, afmelden bij verhindering, spullen compleet en positief langs de kant.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1908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Rust tijdens trainingen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Ouders niet langs badrand of tribune: rust, focus, veiligheid en één stem — die van de coach.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Teamtaken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Rijden, bardienst en badopbouw: we verdelen het samen.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Vrijwilligerswerk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Jurytafel en toernooien. De club helpt met cursussen en begeleiding.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623560"/>
            <a:ext cx="107899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056C43"/>
                </a:solidFill>
                <a:latin typeface="Arial"/>
              </a:defRPr>
            </a:pPr>
            <a:r>
              <a:t>Je kind speelt waterpolo. Samen zorgen wij dat dat mogelijk is.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rial"/>
              </a:defRPr>
            </a:pPr>
            <a:r>
              <a:t>WAAR KUNNEN WE JOU BIJ GEBRUIKEN?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143000"/>
            <a:ext cx="107899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0">
                <a:solidFill>
                  <a:srgbClr val="CDE2D9"/>
                </a:solidFill>
                <a:latin typeface="Arial"/>
              </a:defRPr>
            </a:pPr>
            <a:r>
              <a:t>Iedere bijdrage telt. Samen draaien we de club.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74519"/>
            <a:ext cx="3337560" cy="15544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874519"/>
            <a:ext cx="64008" cy="15544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2039112"/>
            <a:ext cx="29718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Een paar uur per seizoen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441448"/>
            <a:ext cx="2971800" cy="8412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Toernooi • evenement • badopbouw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1874519"/>
            <a:ext cx="3337560" cy="15544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26280" y="1874519"/>
            <a:ext cx="64008" cy="15544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7448" y="2039112"/>
            <a:ext cx="29718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Een paar uur per maand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7448" y="2441448"/>
            <a:ext cx="2971800" cy="8412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Jurytafel • spelbegeleiding • teamtaken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874519"/>
            <a:ext cx="3337560" cy="155448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21040" y="1874519"/>
            <a:ext cx="64008" cy="155448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22208" y="2039112"/>
            <a:ext cx="29718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Een vaste 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22208" y="2441448"/>
            <a:ext cx="2971800" cy="84124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Coach • teammanager • coördinator • WPC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069080"/>
            <a:ext cx="521208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Openstaande rollen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480560"/>
            <a:ext cx="5212080" cy="1097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rial"/>
              </a:defRPr>
            </a:pPr>
            <a:r>
              <a:t>WPC: Coördinator Jeugd • Coördinator Meiden-lijn • Vrijwilligerscoördinator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069080"/>
            <a:ext cx="502920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</a:defRPr>
            </a:pPr>
            <a:r>
              <a:t>Langs de badrand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4480560"/>
            <a:ext cx="5029200" cy="1143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rial"/>
              </a:defRPr>
            </a:pPr>
            <a:r>
              <a:t>O10-2: teammanager</a:t>
            </a:r>
            <a:br/>
            <a:r>
              <a:t>O10-1: coach + teammanager</a:t>
            </a:r>
            <a:br/>
            <a:r>
              <a:t>O12-2: coach + teammanager</a:t>
            </a:r>
            <a:br/>
            <a:r>
              <a:t>O12-1: coach + teammanager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De mensen rondom jouw team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Drie rollen, één team.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337560" cy="228600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828800"/>
            <a:ext cx="64008" cy="228600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993392"/>
            <a:ext cx="29718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COACH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395728"/>
            <a:ext cx="2971800" cy="15727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Training, opstelling, wedstrijdcoaching en ontwikkeling van spelers.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828800"/>
            <a:ext cx="3337560" cy="228600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26280" y="1828800"/>
            <a:ext cx="64008" cy="228600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27448" y="1993392"/>
            <a:ext cx="29718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ASSISTENT-COACH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7448" y="2395728"/>
            <a:ext cx="2971800" cy="15727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Ondersteunt training en wedstrijd, vervangt waar nodig en helpt kleine groepjes.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828800"/>
            <a:ext cx="3337560" cy="228600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21040" y="1828800"/>
            <a:ext cx="64008" cy="228600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22208" y="1993392"/>
            <a:ext cx="29718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TEAMMANAGER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2208" y="2395728"/>
            <a:ext cx="2971800" cy="15727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Communicatie, rijschema, teamtaken en eerste aanspreekpunt voor ouders.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Een seizoen vol waterpolo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Van eerste training tot laatste toernooi.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Vaste trainingsavonden per leeftijdsgroep. Actueel schema op site en in teamapp.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6916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19088" y="18562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Wedstrijden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2585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Competitie september t/m april. Programma per week in de app.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Vakanties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Meestal geen training in schoolvakanties; afwijkingen communiceren we vooraf.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520440"/>
            <a:ext cx="5074920" cy="14173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3520440"/>
            <a:ext cx="64008" cy="14173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3685032"/>
            <a:ext cx="4709159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Toernooien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4087368"/>
            <a:ext cx="4709159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Enkele toernooien per seizoen en het afsluitende clubtoernooi.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Trots in het groen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Wat koop je zelf en wat loopt via de club?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107442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343400"/>
              </a:tblGrid>
              <a:tr h="59436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Leeftijd</a:t>
                      </a:r>
                    </a:p>
                  </a:txBody>
                  <a:tcPr>
                    <a:solidFill>
                      <a:srgbClr val="0F30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Zelf aanschaffen</a:t>
                      </a:r>
                    </a:p>
                  </a:txBody>
                  <a:tcPr>
                    <a:solidFill>
                      <a:srgbClr val="0F30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Via club / contributie</a:t>
                      </a:r>
                    </a:p>
                  </a:txBody>
                  <a:tcPr>
                    <a:solidFill>
                      <a:srgbClr val="0F302D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Mini’s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O10</a:t>
                      </a:r>
                    </a:p>
                  </a:txBody>
                  <a:tcPr>
                    <a:solidFill>
                      <a:srgbClr val="E8F4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Trainingscaps • zwembril</a:t>
                      </a:r>
                    </a:p>
                  </a:txBody>
                  <a:tcPr>
                    <a:solidFill>
                      <a:srgbClr val="E8F4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E8F4E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O12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Trainingscaps • zwembril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Badpak / zwembroek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O14 + O16-2</a:t>
                      </a:r>
                    </a:p>
                  </a:txBody>
                  <a:tcPr>
                    <a:solidFill>
                      <a:srgbClr val="E8F4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Trainingscaps • zwembril</a:t>
                      </a:r>
                    </a:p>
                  </a:txBody>
                  <a:tcPr>
                    <a:solidFill>
                      <a:srgbClr val="E8F4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Badpak / zwembroek</a:t>
                      </a:r>
                    </a:p>
                  </a:txBody>
                  <a:tcPr>
                    <a:solidFill>
                      <a:srgbClr val="E8F4E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MO16/18 + JO16/18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Trainingscaps • zwembril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F302D"/>
                          </a:solidFill>
                        </a:defRPr>
                      </a:pPr>
                      <a:r>
                        <a:t>Zwemtas • badpak / zwembroek</a:t>
                      </a:r>
                    </a:p>
                  </a:txBody>
                  <a:tcPr>
                    <a:solidFill>
                      <a:srgbClr val="F6F9F7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240" y="5532120"/>
            <a:ext cx="10515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Twijfel over maten of bestellen? Vraag je teammanager of de WPC.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Waar vind ik wat?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Eén overzicht voor ouders en spelers.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Teamzaken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0" y="1554480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Teammanager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993391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3640" y="1554480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Training &amp; wedstrijd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06840" y="1554480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Coach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1993391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670048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Programma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2670048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Sportlink / teamapp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108960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63640" y="2670048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Lidmaatschap &amp; contributie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2670048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Ledenadministratie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3108960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85615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Vrijwilligerswerk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0" y="3785615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Vrijwilligerscoördinator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1520" y="4224527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3640" y="3785615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Kleding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6840" y="3785615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Kledingcommissie / WPC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3640" y="4224527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901184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Onveilig gevoel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4901184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Vertrouwenspersoon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1520" y="5340096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3640" y="4901184"/>
            <a:ext cx="2743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F302D"/>
                </a:solidFill>
                <a:latin typeface="Arial"/>
              </a:defRPr>
            </a:pPr>
            <a:r>
              <a:t>Clubnieuws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06840" y="4901184"/>
            <a:ext cx="21945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300" b="1">
                <a:solidFill>
                  <a:srgbClr val="056C43"/>
                </a:solidFill>
                <a:latin typeface="Arial"/>
              </a:defRPr>
            </a:pPr>
            <a:r>
              <a:t>Website + Bearenvel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63640" y="5340096"/>
            <a:ext cx="4937760" cy="13716"/>
          </a:xfrm>
          <a:prstGeom prst="rect">
            <a:avLst/>
          </a:prstGeom>
          <a:solidFill>
            <a:srgbClr val="DC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0F302D"/>
                </a:solidFill>
                <a:latin typeface="Arial"/>
              </a:defRPr>
            </a:pPr>
            <a:r>
              <a:t>Vraag ons alles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33271"/>
            <a:ext cx="640080" cy="5486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1152144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i="1" sz="1100">
                <a:solidFill>
                  <a:srgbClr val="5C6965"/>
                </a:solidFill>
                <a:latin typeface="Arial"/>
              </a:defRPr>
            </a:pPr>
            <a:r>
              <a:t>Kinderen gaan met de staf mee — ouders blijven hier.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3657600" cy="3017520"/>
          </a:xfrm>
          <a:prstGeom prst="roundRect">
            <a:avLst/>
          </a:prstGeom>
          <a:solidFill>
            <a:srgbClr val="F6F9F7"/>
          </a:solidFill>
          <a:ln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64008" cy="3017520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901952"/>
            <a:ext cx="32918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1">
                <a:solidFill>
                  <a:srgbClr val="0F302D"/>
                </a:solidFill>
                <a:latin typeface="Arial"/>
              </a:defRPr>
            </a:pPr>
            <a:r>
              <a:t>STEL JE VRAAG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304288"/>
            <a:ext cx="3291840" cy="230428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100" b="0">
                <a:solidFill>
                  <a:srgbClr val="5C6965"/>
                </a:solidFill>
                <a:latin typeface="Arial"/>
              </a:defRPr>
            </a:pPr>
            <a:r>
              <a:t>De WPC blijft in de zaal voor vragen over teams, taken, wedstrijden en kleding.</a:t>
            </a:r>
            <a:br/>
            <a:br/>
            <a:r>
              <a:t>Geen antwoord paraat? Dan koppelen we later terug.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828800"/>
            <a:ext cx="594360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0F302D"/>
                </a:solidFill>
                <a:latin typeface="Arial"/>
              </a:defRPr>
            </a:pPr>
            <a:r>
              <a:t>Na vanavond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2468880"/>
            <a:ext cx="57607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5C6965"/>
                </a:solidFill>
                <a:latin typeface="Arial"/>
              </a:defRPr>
            </a:pPr>
            <a:r>
              <a:t>• Kinderen gaan mee met de staf naar hun team.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3246120"/>
            <a:ext cx="57607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5C6965"/>
                </a:solidFill>
                <a:latin typeface="Arial"/>
              </a:defRPr>
            </a:pPr>
            <a:r>
              <a:t>• Ouders blijven hier voor het vragenrondje.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4023360"/>
            <a:ext cx="57607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5C6965"/>
                </a:solidFill>
                <a:latin typeface="Arial"/>
              </a:defRPr>
            </a:pPr>
            <a:r>
              <a:t>• Later nog een vraag? Teammanager of WPC helpt verder.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56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75720" y="644652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65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roene_hartslag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3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51560"/>
            <a:ext cx="1033272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rial"/>
              </a:defRPr>
            </a:pPr>
            <a:r>
              <a:t>SAMEN ZIJN WIJ POLAR BEARS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2148840"/>
            <a:ext cx="9601200" cy="2286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000" b="0">
                <a:solidFill>
                  <a:srgbClr val="FFFFFF"/>
                </a:solidFill>
                <a:latin typeface="Arial"/>
              </a:defRPr>
            </a:pPr>
            <a:r>
              <a:t>Vrijheid om te spelen.</a:t>
            </a:r>
            <a:br/>
            <a:r>
              <a:t>Vriendschap om te groeien.</a:t>
            </a:r>
            <a:br/>
            <a:r>
              <a:t>Plezier en prestaties.</a:t>
            </a:r>
            <a:br/>
            <a:r>
              <a:t>Opleiden en verbinden.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74920"/>
            <a:ext cx="1033272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Een groen Polar Bears-hart, voor altijd.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